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handoutMasterIdLst>
    <p:handoutMasterId r:id="rId36"/>
  </p:handoutMasterIdLst>
  <p:sldIdLst>
    <p:sldId id="256" r:id="rId2"/>
    <p:sldId id="265" r:id="rId3"/>
    <p:sldId id="260" r:id="rId4"/>
    <p:sldId id="261" r:id="rId5"/>
    <p:sldId id="262" r:id="rId6"/>
    <p:sldId id="263" r:id="rId7"/>
    <p:sldId id="264" r:id="rId8"/>
    <p:sldId id="266" r:id="rId9"/>
    <p:sldId id="269" r:id="rId10"/>
    <p:sldId id="267" r:id="rId11"/>
    <p:sldId id="258" r:id="rId12"/>
    <p:sldId id="270" r:id="rId13"/>
    <p:sldId id="257" r:id="rId14"/>
    <p:sldId id="274" r:id="rId15"/>
    <p:sldId id="268" r:id="rId16"/>
    <p:sldId id="271" r:id="rId17"/>
    <p:sldId id="272" r:id="rId18"/>
    <p:sldId id="273" r:id="rId19"/>
    <p:sldId id="276" r:id="rId20"/>
    <p:sldId id="286" r:id="rId21"/>
    <p:sldId id="283" r:id="rId22"/>
    <p:sldId id="284" r:id="rId23"/>
    <p:sldId id="290" r:id="rId24"/>
    <p:sldId id="291" r:id="rId25"/>
    <p:sldId id="292" r:id="rId26"/>
    <p:sldId id="285" r:id="rId27"/>
    <p:sldId id="277" r:id="rId28"/>
    <p:sldId id="278" r:id="rId29"/>
    <p:sldId id="281" r:id="rId30"/>
    <p:sldId id="279" r:id="rId31"/>
    <p:sldId id="288" r:id="rId32"/>
    <p:sldId id="280" r:id="rId33"/>
    <p:sldId id="28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izu" initials="m" lastIdx="1" clrIdx="0">
    <p:extLst>
      <p:ext uri="{19B8F6BF-5375-455C-9EA6-DF929625EA0E}">
        <p15:presenceInfo xmlns:p15="http://schemas.microsoft.com/office/powerpoint/2012/main" userId="meiz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283" autoAdjust="0"/>
  </p:normalViewPr>
  <p:slideViewPr>
    <p:cSldViewPr snapToGrid="0">
      <p:cViewPr>
        <p:scale>
          <a:sx n="100" d="100"/>
          <a:sy n="100" d="100"/>
        </p:scale>
        <p:origin x="93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18T23:26:03.954" idx="1">
    <p:pos x="10" y="10"/>
    <p:text>We need more slides</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252B35-6038-423A-958F-F1FCD6C52626}" type="datetimeFigureOut">
              <a:rPr lang="ru-RU" smtClean="0"/>
              <a:t>18.11.2017</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1377D8-7529-4965-9CD2-ABDB11616A80}" type="slidenum">
              <a:rPr lang="ru-RU" smtClean="0"/>
              <a:t>‹#›</a:t>
            </a:fld>
            <a:endParaRPr lang="ru-RU"/>
          </a:p>
        </p:txBody>
      </p:sp>
    </p:spTree>
    <p:extLst>
      <p:ext uri="{BB962C8B-B14F-4D97-AF65-F5344CB8AC3E}">
        <p14:creationId xmlns:p14="http://schemas.microsoft.com/office/powerpoint/2010/main" val="27146854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AE776C-C7D6-4DF9-B804-933BFA9D2313}" type="datetimeFigureOut">
              <a:rPr lang="ru-RU" smtClean="0"/>
              <a:t>18.11.2017</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B1AD4-97AA-4736-8177-DAC50AFE9C7E}" type="slidenum">
              <a:rPr lang="ru-RU" smtClean="0"/>
              <a:t>‹#›</a:t>
            </a:fld>
            <a:endParaRPr lang="ru-RU"/>
          </a:p>
        </p:txBody>
      </p:sp>
    </p:spTree>
    <p:extLst>
      <p:ext uri="{BB962C8B-B14F-4D97-AF65-F5344CB8AC3E}">
        <p14:creationId xmlns:p14="http://schemas.microsoft.com/office/powerpoint/2010/main" val="10734695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HTML" TargetMode="External"/><Relationship Id="rId7" Type="http://schemas.openxmlformats.org/officeDocument/2006/relationships/hyperlink" Target="https://en.wikipedia.org/wiki/GeoJS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Comma-separated_values"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Tooltip"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Document_Object_Mode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en.wikipedia.org/wiki/JQuery"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amazon.com/gp/product/1785280082/ref=as_li_qf_sp_asin_il_tl?ie=UTF8&amp;tag=whatpixel-20&amp;camp=1789&amp;creative=9325&amp;linkCode=as2&amp;creativeASIN=1785280082&amp;linkId=dcaa14675efa3f956876ca0ccb82e725"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amazon.com/gp/product/178216216X/ref=as_li_qf_sp_asin_il_tl?ie=UTF8&amp;tag=whatpixel-20&amp;camp=1789&amp;creative=9325&amp;linkCode=as2&amp;creativeASIN=178216216X&amp;linkId=ffe547f1b0348af8744cb5b814d3c4e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d3/d3/blob/master/API.md"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npmjs.com/browse/keyword/d3-modul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Software_develop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D3.js#cite_note-1" TargetMode="External"/><Relationship Id="rId5" Type="http://schemas.openxmlformats.org/officeDocument/2006/relationships/hyperlink" Target="https://en.wikipedia.org/wiki/Software_release_life_cycle" TargetMode="External"/><Relationship Id="rId4" Type="http://schemas.openxmlformats.org/officeDocument/2006/relationships/hyperlink" Target="https://en.wikipedia.org/wiki/Mike_Bostoc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Hello,</a:t>
            </a:r>
            <a:r>
              <a:rPr lang="en-US" baseline="0" dirty="0" smtClean="0"/>
              <a:t> my name is </a:t>
            </a:r>
            <a:r>
              <a:rPr lang="en-US" baseline="0" dirty="0" err="1" smtClean="0"/>
              <a:t>Vladislav</a:t>
            </a:r>
            <a:r>
              <a:rPr lang="en-US" baseline="0" dirty="0" smtClean="0"/>
              <a:t> Baranov</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1</a:t>
            </a:fld>
            <a:endParaRPr lang="ru-RU"/>
          </a:p>
        </p:txBody>
      </p:sp>
    </p:spTree>
    <p:extLst>
      <p:ext uri="{BB962C8B-B14F-4D97-AF65-F5344CB8AC3E}">
        <p14:creationId xmlns:p14="http://schemas.microsoft.com/office/powerpoint/2010/main" val="146965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Wind map</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15</a:t>
            </a:fld>
            <a:endParaRPr lang="ru-RU"/>
          </a:p>
        </p:txBody>
      </p:sp>
    </p:spTree>
    <p:extLst>
      <p:ext uri="{BB962C8B-B14F-4D97-AF65-F5344CB8AC3E}">
        <p14:creationId xmlns:p14="http://schemas.microsoft.com/office/powerpoint/2010/main" val="1213943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Embedded within an </a:t>
            </a:r>
            <a:r>
              <a:rPr lang="en-US" sz="1200" b="0" i="0" u="none" strike="noStrike" kern="1200" dirty="0" smtClean="0">
                <a:solidFill>
                  <a:schemeClr val="tx1"/>
                </a:solidFill>
                <a:effectLst/>
                <a:latin typeface="+mn-lt"/>
                <a:ea typeface="+mn-ea"/>
                <a:cs typeface="+mn-cs"/>
                <a:hlinkClick r:id="rId3" tooltip="HTML"/>
              </a:rPr>
              <a:t>HTML</a:t>
            </a:r>
            <a:r>
              <a:rPr lang="en-US" sz="1200" b="0" i="0" kern="1200" dirty="0" smtClean="0">
                <a:solidFill>
                  <a:schemeClr val="tx1"/>
                </a:solidFill>
                <a:effectLst/>
                <a:latin typeface="+mn-lt"/>
                <a:ea typeface="+mn-ea"/>
                <a:cs typeface="+mn-cs"/>
              </a:rPr>
              <a:t> webpage, the JavaScript D3.js library uses pre-built JavaScript functions to select elements, create SVG objects, style them, or add transitions, dynamic effects or </a:t>
            </a:r>
            <a:r>
              <a:rPr lang="en-US" sz="1200" b="0" i="0" u="none" strike="noStrike" kern="1200" dirty="0" smtClean="0">
                <a:solidFill>
                  <a:schemeClr val="tx1"/>
                </a:solidFill>
                <a:effectLst/>
                <a:latin typeface="+mn-lt"/>
                <a:ea typeface="+mn-ea"/>
                <a:cs typeface="+mn-cs"/>
                <a:hlinkClick r:id="rId4" tooltip="Tooltip"/>
              </a:rPr>
              <a:t>tooltips</a:t>
            </a:r>
            <a:r>
              <a:rPr lang="en-US" sz="1200" b="0" i="0" kern="1200" dirty="0" smtClean="0">
                <a:solidFill>
                  <a:schemeClr val="tx1"/>
                </a:solidFill>
                <a:effectLst/>
                <a:latin typeface="+mn-lt"/>
                <a:ea typeface="+mn-ea"/>
                <a:cs typeface="+mn-cs"/>
              </a:rPr>
              <a:t> to them. These objects can also be widely styled using CSS. Large datasets can be easily bound to SVG objects using simple D3.js functions to generate rich text/graphic charts and diagrams. The data can be in various formats, most commonly </a:t>
            </a:r>
            <a:r>
              <a:rPr lang="en-US" sz="1200" b="0" i="0" u="none" strike="noStrike" kern="1200" dirty="0" smtClean="0">
                <a:solidFill>
                  <a:schemeClr val="tx1"/>
                </a:solidFill>
                <a:effectLst/>
                <a:latin typeface="+mn-lt"/>
                <a:ea typeface="+mn-ea"/>
                <a:cs typeface="+mn-cs"/>
                <a:hlinkClick r:id="rId5" tooltip="JSON"/>
              </a:rPr>
              <a:t>JSON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Comma-separated values"/>
              </a:rPr>
              <a:t>comma-separated values</a:t>
            </a:r>
            <a:r>
              <a:rPr lang="en-US" sz="1200" b="0" i="0" kern="1200" dirty="0" smtClean="0">
                <a:solidFill>
                  <a:schemeClr val="tx1"/>
                </a:solidFill>
                <a:effectLst/>
                <a:latin typeface="+mn-lt"/>
                <a:ea typeface="+mn-ea"/>
                <a:cs typeface="+mn-cs"/>
              </a:rPr>
              <a:t> (CSV) or </a:t>
            </a:r>
            <a:r>
              <a:rPr lang="en-US" sz="1200" b="0" i="0" u="none" strike="noStrike" kern="1200" dirty="0" err="1" smtClean="0">
                <a:solidFill>
                  <a:schemeClr val="tx1"/>
                </a:solidFill>
                <a:effectLst/>
                <a:latin typeface="+mn-lt"/>
                <a:ea typeface="+mn-ea"/>
                <a:cs typeface="+mn-cs"/>
                <a:hlinkClick r:id="rId7" tooltip="GeoJSON"/>
              </a:rPr>
              <a:t>geoJSON</a:t>
            </a:r>
            <a:r>
              <a:rPr lang="en-US" sz="1200" b="0" i="0" kern="1200" dirty="0" smtClean="0">
                <a:solidFill>
                  <a:schemeClr val="tx1"/>
                </a:solidFill>
                <a:effectLst/>
                <a:latin typeface="+mn-lt"/>
                <a:ea typeface="+mn-ea"/>
                <a:cs typeface="+mn-cs"/>
              </a:rPr>
              <a:t>, but, if required, JavaScript functions can be written to read other data formats.</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23</a:t>
            </a:fld>
            <a:endParaRPr lang="ru-RU"/>
          </a:p>
        </p:txBody>
      </p:sp>
    </p:spTree>
    <p:extLst>
      <p:ext uri="{BB962C8B-B14F-4D97-AF65-F5344CB8AC3E}">
        <p14:creationId xmlns:p14="http://schemas.microsoft.com/office/powerpoint/2010/main" val="301839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central principle of D3.js design is to enable the programmer to first use a CSS-style selector to select a given set of </a:t>
            </a:r>
            <a:r>
              <a:rPr lang="en-US" sz="1200" b="0" i="0" u="none" strike="noStrike" kern="1200" dirty="0" smtClean="0">
                <a:solidFill>
                  <a:schemeClr val="tx1"/>
                </a:solidFill>
                <a:effectLst/>
                <a:latin typeface="+mn-lt"/>
                <a:ea typeface="+mn-ea"/>
                <a:cs typeface="+mn-cs"/>
                <a:hlinkClick r:id="rId3" tooltip="Document Object Model"/>
              </a:rPr>
              <a:t>Document Object Model</a:t>
            </a:r>
            <a:r>
              <a:rPr lang="en-US" sz="1200" b="0" i="0" kern="1200" dirty="0" smtClean="0">
                <a:solidFill>
                  <a:schemeClr val="tx1"/>
                </a:solidFill>
                <a:effectLst/>
                <a:latin typeface="+mn-lt"/>
                <a:ea typeface="+mn-ea"/>
                <a:cs typeface="+mn-cs"/>
              </a:rPr>
              <a:t> (DOM) nodes, then use operators to manipulate them in a similar manner to </a:t>
            </a:r>
            <a:r>
              <a:rPr lang="en-US" sz="1200" b="0" i="0" u="none" strike="noStrike" kern="1200" dirty="0" smtClean="0">
                <a:solidFill>
                  <a:schemeClr val="tx1"/>
                </a:solidFill>
                <a:effectLst/>
                <a:latin typeface="+mn-lt"/>
                <a:ea typeface="+mn-ea"/>
                <a:cs typeface="+mn-cs"/>
                <a:hlinkClick r:id="rId4" tooltip="JQuery"/>
              </a:rPr>
              <a:t>jQuery</a:t>
            </a:r>
            <a:r>
              <a:rPr lang="en-US" sz="1200" b="0" i="0" kern="1200" dirty="0" smtClean="0">
                <a:solidFill>
                  <a:schemeClr val="tx1"/>
                </a:solidFill>
                <a:effectLst/>
                <a:latin typeface="+mn-lt"/>
                <a:ea typeface="+mn-ea"/>
                <a:cs typeface="+mn-cs"/>
              </a:rPr>
              <a:t>. For example, by using D3.js, one may select all HTML </a:t>
            </a:r>
            <a:r>
              <a:rPr lang="en-US" dirty="0" smtClean="0"/>
              <a:t>&lt;p&gt;...&lt;/p&gt;</a:t>
            </a:r>
            <a:r>
              <a:rPr lang="en-US" sz="1200" b="0" i="0" kern="1200" dirty="0" smtClean="0">
                <a:solidFill>
                  <a:schemeClr val="tx1"/>
                </a:solidFill>
                <a:effectLst/>
                <a:latin typeface="+mn-lt"/>
                <a:ea typeface="+mn-ea"/>
                <a:cs typeface="+mn-cs"/>
              </a:rPr>
              <a:t> elements, and then change their text color, e.g. to lavender:</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24</a:t>
            </a:fld>
            <a:endParaRPr lang="ru-RU"/>
          </a:p>
        </p:txBody>
      </p:sp>
    </p:spTree>
    <p:extLst>
      <p:ext uri="{BB962C8B-B14F-4D97-AF65-F5344CB8AC3E}">
        <p14:creationId xmlns:p14="http://schemas.microsoft.com/office/powerpoint/2010/main" val="2358587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By declaring a transition, values for attributes and styles can be smoothly interpolated over a certain time. The following code will make all HTML </a:t>
            </a:r>
            <a:r>
              <a:rPr lang="en-US" dirty="0" smtClean="0"/>
              <a:t>&lt;p&gt;...&lt;/p&gt;</a:t>
            </a:r>
            <a:r>
              <a:rPr lang="en-US" sz="1200" b="0" i="0" kern="1200" dirty="0" smtClean="0">
                <a:solidFill>
                  <a:schemeClr val="tx1"/>
                </a:solidFill>
                <a:effectLst/>
                <a:latin typeface="+mn-lt"/>
                <a:ea typeface="+mn-ea"/>
                <a:cs typeface="+mn-cs"/>
              </a:rPr>
              <a:t> elements on a page gradually change their text color to pink:</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25</a:t>
            </a:fld>
            <a:endParaRPr lang="ru-RU"/>
          </a:p>
        </p:txBody>
      </p:sp>
    </p:spTree>
    <p:extLst>
      <p:ext uri="{BB962C8B-B14F-4D97-AF65-F5344CB8AC3E}">
        <p14:creationId xmlns:p14="http://schemas.microsoft.com/office/powerpoint/2010/main" val="3195400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more advanced uses, loaded data drives the creation of elements. D3.js loads a given dataset, then, for each of its elements, creates an SVG object with associated properties (shape, colors, values) and behaviors (transitions, events).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Generated SVG graphics are designed according to the provided data.</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26</a:t>
            </a:fld>
            <a:endParaRPr lang="ru-RU"/>
          </a:p>
        </p:txBody>
      </p:sp>
    </p:spTree>
    <p:extLst>
      <p:ext uri="{BB962C8B-B14F-4D97-AF65-F5344CB8AC3E}">
        <p14:creationId xmlns:p14="http://schemas.microsoft.com/office/powerpoint/2010/main" val="1845535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Streamgraph</a:t>
            </a:r>
          </a:p>
          <a:p>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28</a:t>
            </a:fld>
            <a:endParaRPr lang="ru-RU"/>
          </a:p>
        </p:txBody>
      </p:sp>
    </p:spTree>
    <p:extLst>
      <p:ext uri="{BB962C8B-B14F-4D97-AF65-F5344CB8AC3E}">
        <p14:creationId xmlns:p14="http://schemas.microsoft.com/office/powerpoint/2010/main" val="3295055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smtClean="0"/>
              <a:t>Best D3.js Books For Teaching Yourself Data Visualization with JavaScript</a:t>
            </a:r>
          </a:p>
          <a:p>
            <a:r>
              <a:rPr lang="en-US" sz="1200" dirty="0" smtClean="0"/>
              <a:t>The first</a:t>
            </a:r>
            <a:r>
              <a:rPr lang="en-US" sz="1200" baseline="0" dirty="0" smtClean="0"/>
              <a:t> book. </a:t>
            </a:r>
            <a:r>
              <a:rPr lang="en-US" b="1" dirty="0" smtClean="0"/>
              <a:t>D3.js by Example</a:t>
            </a:r>
          </a:p>
          <a:p>
            <a:r>
              <a:rPr lang="en-US" dirty="0" smtClean="0"/>
              <a:t>Here’s an easy book for beginner’s. The first chapter explains the basics of D3 and how the library works. You then get into pragmatic examples of data visualization in the browser.</a:t>
            </a:r>
          </a:p>
          <a:p>
            <a:r>
              <a:rPr lang="en-US" dirty="0" smtClean="0">
                <a:hlinkClick r:id="rId3"/>
              </a:rPr>
              <a:t>D3.js By Example</a:t>
            </a:r>
            <a:r>
              <a:rPr lang="en-US" dirty="0" smtClean="0"/>
              <a:t> explores how data visualization works on top of the D3.js framework. You’ll learn how to make scatter charts, maps, and how to manipulate SVG shapes. Data binding with JSON is another important topic, but JSON is easy enough to pick up as you go.</a:t>
            </a:r>
          </a:p>
          <a:p>
            <a:r>
              <a:rPr lang="en-US" dirty="0" smtClean="0"/>
              <a:t>The second. </a:t>
            </a:r>
            <a:r>
              <a:rPr lang="en-US" b="1" dirty="0" smtClean="0"/>
              <a:t>Data Visualization with D3.js Cookbook</a:t>
            </a:r>
          </a:p>
          <a:p>
            <a:r>
              <a:rPr lang="en-US" dirty="0" smtClean="0"/>
              <a:t>Once you’ve gone beyond the basics you’ll probably have a bunch of ideas for your own projects. Diving into the work and getting messy is the obvious thing to do. But what about working from a series of code snippets?</a:t>
            </a:r>
          </a:p>
          <a:p>
            <a:r>
              <a:rPr lang="en-US" dirty="0" smtClean="0"/>
              <a:t>This is the reason I like the </a:t>
            </a:r>
            <a:r>
              <a:rPr lang="en-US" dirty="0" smtClean="0">
                <a:hlinkClick r:id="rId4"/>
              </a:rPr>
              <a:t>Data Visualization with D3.js Cookbook</a:t>
            </a:r>
            <a:r>
              <a:rPr lang="en-US" dirty="0" smtClean="0"/>
              <a:t>. It not only teaches you some fundamental topics related to D3.js, but it also provides raw source code for very common problems.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third.</a:t>
            </a:r>
            <a:r>
              <a:rPr lang="en-US" b="1" dirty="0" smtClean="0"/>
              <a:t> Interactive Data Visualization for the Web </a:t>
            </a:r>
            <a:r>
              <a:rPr lang="en-US" dirty="0" smtClean="0"/>
              <a:t>This book by Scott Murray will get you started on the path to expertise. You can study from over 100 unique code examples and learn everything from basic graphs to animation and </a:t>
            </a:r>
            <a:r>
              <a:rPr lang="en-US" dirty="0" err="1" smtClean="0"/>
              <a:t>geomapping</a:t>
            </a:r>
            <a:r>
              <a:rPr lang="en-US" dirty="0" smtClean="0"/>
              <a:t>. I’d highly recommend this to anyone in the beginner-to-intermediate stage of D3.js.</a:t>
            </a:r>
            <a:endParaRPr lang="en-US" b="1" dirty="0" smtClean="0"/>
          </a:p>
          <a:p>
            <a:endParaRPr lang="en-US" dirty="0" smtClean="0"/>
          </a:p>
          <a:p>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31</a:t>
            </a:fld>
            <a:endParaRPr lang="ru-RU"/>
          </a:p>
        </p:txBody>
      </p:sp>
    </p:spTree>
    <p:extLst>
      <p:ext uri="{BB962C8B-B14F-4D97-AF65-F5344CB8AC3E}">
        <p14:creationId xmlns:p14="http://schemas.microsoft.com/office/powerpoint/2010/main" val="2721269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visualization of data is needed to more clearly provide numerical information. the visualization of human data is involved for many hundreds of years. the following slides show photos of the person's first attempts to visualize the data</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2</a:t>
            </a:fld>
            <a:endParaRPr lang="ru-RU"/>
          </a:p>
        </p:txBody>
      </p:sp>
    </p:spTree>
    <p:extLst>
      <p:ext uri="{BB962C8B-B14F-4D97-AF65-F5344CB8AC3E}">
        <p14:creationId xmlns:p14="http://schemas.microsoft.com/office/powerpoint/2010/main" val="380442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Napoleon 1812-1813</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7</a:t>
            </a:fld>
            <a:endParaRPr lang="ru-RU"/>
          </a:p>
        </p:txBody>
      </p:sp>
    </p:spTree>
    <p:extLst>
      <p:ext uri="{BB962C8B-B14F-4D97-AF65-F5344CB8AC3E}">
        <p14:creationId xmlns:p14="http://schemas.microsoft.com/office/powerpoint/2010/main" val="289630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earlier when we needed to build a diagram, we used an excel in which there are many primitive diagrams</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8</a:t>
            </a:fld>
            <a:endParaRPr lang="ru-RU"/>
          </a:p>
        </p:txBody>
      </p:sp>
    </p:spTree>
    <p:extLst>
      <p:ext uri="{BB962C8B-B14F-4D97-AF65-F5344CB8AC3E}">
        <p14:creationId xmlns:p14="http://schemas.microsoft.com/office/powerpoint/2010/main" val="1222685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in the Excel there is a sufficiently large number of primitive diagrams</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9</a:t>
            </a:fld>
            <a:endParaRPr lang="ru-RU"/>
          </a:p>
        </p:txBody>
      </p:sp>
    </p:spTree>
    <p:extLst>
      <p:ext uri="{BB962C8B-B14F-4D97-AF65-F5344CB8AC3E}">
        <p14:creationId xmlns:p14="http://schemas.microsoft.com/office/powerpoint/2010/main" val="106600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NEED MORE DIAGRAMS</a:t>
            </a:r>
            <a:endParaRPr lang="ru-RU" sz="1200" dirty="0" smtClean="0"/>
          </a:p>
          <a:p>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11</a:t>
            </a:fld>
            <a:endParaRPr lang="ru-RU"/>
          </a:p>
        </p:txBody>
      </p:sp>
    </p:spTree>
    <p:extLst>
      <p:ext uri="{BB962C8B-B14F-4D97-AF65-F5344CB8AC3E}">
        <p14:creationId xmlns:p14="http://schemas.microsoft.com/office/powerpoint/2010/main" val="75940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progress does not stand still</a:t>
            </a:r>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12</a:t>
            </a:fld>
            <a:endParaRPr lang="ru-RU"/>
          </a:p>
        </p:txBody>
      </p:sp>
    </p:spTree>
    <p:extLst>
      <p:ext uri="{BB962C8B-B14F-4D97-AF65-F5344CB8AC3E}">
        <p14:creationId xmlns:p14="http://schemas.microsoft.com/office/powerpoint/2010/main" val="8154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smtClean="0">
                <a:solidFill>
                  <a:schemeClr val="tx1"/>
                </a:solidFill>
                <a:effectLst/>
                <a:latin typeface="+mn-lt"/>
                <a:ea typeface="+mn-ea"/>
                <a:cs typeface="+mn-cs"/>
              </a:rPr>
              <a:t>D3.js</a:t>
            </a:r>
            <a:r>
              <a:rPr lang="en-US" sz="1200" b="0" i="0" kern="1200" dirty="0" smtClean="0">
                <a:solidFill>
                  <a:schemeClr val="tx1"/>
                </a:solidFill>
                <a:effectLst/>
                <a:latin typeface="+mn-lt"/>
                <a:ea typeface="+mn-ea"/>
                <a:cs typeface="+mn-cs"/>
              </a:rPr>
              <a:t> is a JavaScript library for manipulating documents based on data. </a:t>
            </a:r>
            <a:r>
              <a:rPr lang="en-US" sz="1200" b="1" i="0" kern="1200" dirty="0" smtClean="0">
                <a:solidFill>
                  <a:schemeClr val="tx1"/>
                </a:solidFill>
                <a:effectLst/>
                <a:latin typeface="+mn-lt"/>
                <a:ea typeface="+mn-ea"/>
                <a:cs typeface="+mn-cs"/>
              </a:rPr>
              <a:t>D3</a:t>
            </a:r>
            <a:r>
              <a:rPr lang="en-US" sz="1200" b="0" i="0" kern="1200" dirty="0" smtClean="0">
                <a:solidFill>
                  <a:schemeClr val="tx1"/>
                </a:solidFill>
                <a:effectLst/>
                <a:latin typeface="+mn-lt"/>
                <a:ea typeface="+mn-ea"/>
                <a:cs typeface="+mn-cs"/>
              </a:rPr>
              <a:t> helps you bring data to life using HTML, SVG, and CSS. D3’s emphasis on web standards gives you the full capabilities of modern browsers without tying yourself to a proprietary framework, combining powerful visualization components and a data-driven approach to DOM manipulation.</a:t>
            </a:r>
          </a:p>
          <a:p>
            <a:r>
              <a:rPr lang="en-US" sz="1200" b="1" i="0" kern="1200" dirty="0" smtClean="0">
                <a:solidFill>
                  <a:schemeClr val="tx1"/>
                </a:solidFill>
                <a:effectLst/>
                <a:latin typeface="+mn-lt"/>
                <a:ea typeface="+mn-ea"/>
                <a:cs typeface="+mn-cs"/>
              </a:rPr>
              <a:t>Introduction</a:t>
            </a:r>
          </a:p>
          <a:p>
            <a:r>
              <a:rPr lang="en-US" sz="1200" b="1" i="0" kern="1200" dirty="0" smtClean="0">
                <a:solidFill>
                  <a:schemeClr val="tx1"/>
                </a:solidFill>
                <a:effectLst/>
                <a:latin typeface="+mn-lt"/>
                <a:ea typeface="+mn-ea"/>
                <a:cs typeface="+mn-cs"/>
              </a:rPr>
              <a:t>D3</a:t>
            </a:r>
            <a:r>
              <a:rPr lang="en-US" sz="1200" b="0" i="0" kern="1200" dirty="0" smtClean="0">
                <a:solidFill>
                  <a:schemeClr val="tx1"/>
                </a:solidFill>
                <a:effectLst/>
                <a:latin typeface="+mn-lt"/>
                <a:ea typeface="+mn-ea"/>
                <a:cs typeface="+mn-cs"/>
              </a:rPr>
              <a:t> allows you to bind arbitrary data to a Document Object Model (DOM), and then apply data-driven transformations to the document. For example, you can use D3 to generate an HTML table from an array of numbers. Or, use the same data to create an interactive SVG bar chart with smooth transitions and interaction.</a:t>
            </a:r>
          </a:p>
          <a:p>
            <a:r>
              <a:rPr lang="en-US" sz="1200" b="0" i="0" kern="1200" dirty="0" smtClean="0">
                <a:solidFill>
                  <a:schemeClr val="tx1"/>
                </a:solidFill>
                <a:effectLst/>
                <a:latin typeface="+mn-lt"/>
                <a:ea typeface="+mn-ea"/>
                <a:cs typeface="+mn-cs"/>
              </a:rPr>
              <a:t>D3 is not a monolithic framework that seeks to provide every conceivable feature. Instead, D3 solves the crux of the problem: efficient manipulation of documents based on data. This avoids proprietary representation and affords extraordinary flexibility, exposing the full capabilities of web standards such as HTML, SVG, and CSS. With minimal overhead, D3 is extremely fast, supporting large datasets and dynamic behaviors for interaction and animation. D3’s functional style allows code reuse through a diverse collection of </a:t>
            </a:r>
            <a:r>
              <a:rPr lang="en-US" sz="1200" b="0" i="0" u="none" strike="noStrike" kern="1200" dirty="0" smtClean="0">
                <a:solidFill>
                  <a:schemeClr val="tx1"/>
                </a:solidFill>
                <a:effectLst/>
                <a:latin typeface="+mn-lt"/>
                <a:ea typeface="+mn-ea"/>
                <a:cs typeface="+mn-cs"/>
                <a:hlinkClick r:id="rId3"/>
              </a:rPr>
              <a:t>official</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4"/>
              </a:rPr>
              <a:t>community-developed</a:t>
            </a:r>
            <a:r>
              <a:rPr lang="en-US" sz="1200" b="0" i="0" kern="1200" dirty="0" smtClean="0">
                <a:solidFill>
                  <a:schemeClr val="tx1"/>
                </a:solidFill>
                <a:effectLst/>
                <a:latin typeface="+mn-lt"/>
                <a:ea typeface="+mn-ea"/>
                <a:cs typeface="+mn-cs"/>
              </a:rPr>
              <a:t> modules.</a:t>
            </a:r>
          </a:p>
          <a:p>
            <a:endParaRPr lang="ru-RU" dirty="0"/>
          </a:p>
        </p:txBody>
      </p:sp>
      <p:sp>
        <p:nvSpPr>
          <p:cNvPr id="4" name="Номер слайда 3"/>
          <p:cNvSpPr>
            <a:spLocks noGrp="1"/>
          </p:cNvSpPr>
          <p:nvPr>
            <p:ph type="sldNum" sz="quarter" idx="10"/>
          </p:nvPr>
        </p:nvSpPr>
        <p:spPr/>
        <p:txBody>
          <a:bodyPr/>
          <a:lstStyle/>
          <a:p>
            <a:fld id="{F89B1AD4-97AA-4736-8177-DAC50AFE9C7E}" type="slidenum">
              <a:rPr lang="ru-RU" smtClean="0"/>
              <a:t>13</a:t>
            </a:fld>
            <a:endParaRPr lang="ru-RU"/>
          </a:p>
        </p:txBody>
      </p:sp>
    </p:spTree>
    <p:extLst>
      <p:ext uri="{BB962C8B-B14F-4D97-AF65-F5344CB8AC3E}">
        <p14:creationId xmlns:p14="http://schemas.microsoft.com/office/powerpoint/2010/main" val="215194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t"/>
            <a:r>
              <a:rPr lang="en-US" sz="1200" u="none" strike="noStrike" kern="1200" dirty="0" smtClean="0">
                <a:solidFill>
                  <a:schemeClr val="tx1"/>
                </a:solidFill>
                <a:effectLst/>
                <a:latin typeface="+mn-lt"/>
                <a:ea typeface="+mn-ea"/>
                <a:cs typeface="+mn-cs"/>
                <a:hlinkClick r:id="rId3" tooltip="Software developer"/>
              </a:rPr>
              <a:t>Developer(s)</a:t>
            </a:r>
            <a:r>
              <a:rPr lang="en-US" sz="1200" u="none" strike="noStrike"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4" tooltip="Mike Bostock"/>
              </a:rPr>
              <a:t>Mike </a:t>
            </a:r>
            <a:r>
              <a:rPr lang="en-US" sz="1200" u="none" strike="noStrike" kern="1200" dirty="0" err="1" smtClean="0">
                <a:solidFill>
                  <a:schemeClr val="tx1"/>
                </a:solidFill>
                <a:effectLst/>
                <a:latin typeface="+mn-lt"/>
                <a:ea typeface="+mn-ea"/>
                <a:cs typeface="+mn-cs"/>
                <a:hlinkClick r:id="rId4" tooltip="Mike Bostock"/>
              </a:rPr>
              <a:t>Bostock</a:t>
            </a:r>
            <a:r>
              <a:rPr lang="en-US" sz="1200" u="none" strike="noStrike" kern="1200" dirty="0" smtClean="0">
                <a:solidFill>
                  <a:schemeClr val="tx1"/>
                </a:solidFill>
                <a:effectLst/>
                <a:latin typeface="+mn-lt"/>
                <a:ea typeface="+mn-ea"/>
                <a:cs typeface="+mn-cs"/>
              </a:rPr>
              <a:t>   </a:t>
            </a:r>
            <a:r>
              <a:rPr lang="en-US" u="none" dirty="0" smtClean="0"/>
              <a:t>Initial release</a:t>
            </a:r>
            <a:r>
              <a:rPr lang="en-US" u="none" dirty="0" smtClean="0">
                <a:effectLst/>
              </a:rPr>
              <a:t> 6 years ago </a:t>
            </a:r>
            <a:r>
              <a:rPr lang="en-US" sz="1200" u="none" strike="noStrike" kern="1200" dirty="0" smtClean="0">
                <a:solidFill>
                  <a:schemeClr val="tx1"/>
                </a:solidFill>
                <a:effectLst/>
                <a:latin typeface="+mn-lt"/>
                <a:ea typeface="+mn-ea"/>
                <a:cs typeface="+mn-cs"/>
                <a:hlinkClick r:id="rId5" tooltip="Software release life cycle"/>
              </a:rPr>
              <a:t>Stable release</a:t>
            </a:r>
            <a:r>
              <a:rPr lang="en-US" u="none" dirty="0" smtClean="0">
                <a:effectLst/>
              </a:rPr>
              <a:t>4.10.2 / 3 September 2017; 2 months ago</a:t>
            </a:r>
            <a:r>
              <a:rPr lang="en-US" sz="1200" b="0" i="0" u="none" strike="noStrike" kern="1200" baseline="30000" dirty="0" smtClean="0">
                <a:solidFill>
                  <a:schemeClr val="tx1"/>
                </a:solidFill>
                <a:effectLst/>
                <a:latin typeface="+mn-lt"/>
                <a:ea typeface="+mn-ea"/>
                <a:cs typeface="+mn-cs"/>
                <a:hlinkClick r:id="rId6"/>
              </a:rPr>
              <a:t>[1]</a:t>
            </a:r>
            <a:endParaRPr lang="en-US" sz="1200" b="0" i="0" u="none" strike="noStrike" kern="1200" baseline="30000" dirty="0" smtClean="0">
              <a:solidFill>
                <a:schemeClr val="tx1"/>
              </a:solidFill>
              <a:effectLst/>
              <a:latin typeface="+mn-lt"/>
              <a:ea typeface="+mn-ea"/>
              <a:cs typeface="+mn-cs"/>
            </a:endParaRPr>
          </a:p>
          <a:p>
            <a:pPr fontAlgn="t"/>
            <a:endParaRPr lang="en-US" u="none" dirty="0" smtClean="0">
              <a:effectLst/>
            </a:endParaRPr>
          </a:p>
        </p:txBody>
      </p:sp>
      <p:sp>
        <p:nvSpPr>
          <p:cNvPr id="4" name="Номер слайда 3"/>
          <p:cNvSpPr>
            <a:spLocks noGrp="1"/>
          </p:cNvSpPr>
          <p:nvPr>
            <p:ph type="sldNum" sz="quarter" idx="10"/>
          </p:nvPr>
        </p:nvSpPr>
        <p:spPr/>
        <p:txBody>
          <a:bodyPr/>
          <a:lstStyle/>
          <a:p>
            <a:fld id="{F89B1AD4-97AA-4736-8177-DAC50AFE9C7E}" type="slidenum">
              <a:rPr lang="ru-RU" smtClean="0"/>
              <a:t>14</a:t>
            </a:fld>
            <a:endParaRPr lang="ru-RU"/>
          </a:p>
        </p:txBody>
      </p:sp>
    </p:spTree>
    <p:extLst>
      <p:ext uri="{BB962C8B-B14F-4D97-AF65-F5344CB8AC3E}">
        <p14:creationId xmlns:p14="http://schemas.microsoft.com/office/powerpoint/2010/main" val="716498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F01CCF76-17CB-4A7D-816C-E983963C4009}" type="datetime1">
              <a:rPr lang="en-US" smtClean="0"/>
              <a:t>11/18/2017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F3BB4F07-4DA2-4A64-927A-81E1010D8261}" type="datetime1">
              <a:rPr lang="en-US" smtClean="0"/>
              <a:t>11/18/2017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3AA204B1-0DD3-4422-9F79-570EA8F460C8}" type="datetime1">
              <a:rPr lang="en-US" smtClean="0"/>
              <a:t>11/18/2017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61E993D8-84E3-4935-B08C-A8222036CFF6}" type="datetime1">
              <a:rPr lang="en-US" smtClean="0"/>
              <a:t>11/18/2017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8F6EAC4-8FC9-40FB-9A2F-128EC148710F}" type="datetime1">
              <a:rPr lang="en-US" smtClean="0"/>
              <a:t>11/18/2017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B3738A-896C-4405-B9EA-7D0882EAA74F}" type="datetime1">
              <a:rPr lang="en-US" smtClean="0"/>
              <a:t>11/18/2017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AE201CA-6D1B-4DE9-ACAD-0C19D7FC119F}" type="datetime1">
              <a:rPr lang="en-US" smtClean="0"/>
              <a:t>11/18/2017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B6A95CA-E1FA-4B8E-A1B4-69A4B78D7AF6}" type="datetime1">
              <a:rPr lang="en-US" smtClean="0"/>
              <a:t>11/18/2017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ED83AA2-B1C6-4F7A-9853-AA2ED847A17D}" type="datetime1">
              <a:rPr lang="en-US" smtClean="0"/>
              <a:t>11/18/2017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3"/>
          <p:cNvSpPr>
            <a:spLocks noGrp="1"/>
          </p:cNvSpPr>
          <p:nvPr>
            <p:ph type="dt" sz="half" idx="10"/>
          </p:nvPr>
        </p:nvSpPr>
        <p:spPr/>
        <p:txBody>
          <a:bodyPr/>
          <a:lstStyle/>
          <a:p>
            <a:fld id="{4951FDB4-8DDD-4547-832C-90DAFD6EF534}" type="datetime1">
              <a:rPr lang="en-US" smtClean="0"/>
              <a:t>11/18/2017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A0A4235D-D17A-4816-9E56-D9127F4D1146}" type="datetime1">
              <a:rPr lang="en-US" smtClean="0"/>
              <a:t>11/18/2017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90469424-4BF2-4439-9D0D-E32F3CF0E4C3}" type="datetime1">
              <a:rPr lang="en-US" smtClean="0"/>
              <a:t>11/18/2017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684BA5BD-1ABF-4319-9E87-75D4EBFCB5C0}" type="datetime1">
              <a:rPr lang="en-US" smtClean="0"/>
              <a:t>11/18/2017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0442CDCA-A1CD-479E-B1E8-066B02E1E645}" type="datetime1">
              <a:rPr lang="en-US" smtClean="0"/>
              <a:t>11/18/2017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01436CC-0E7D-46F5-BD38-7C7846ED872A}" type="datetime1">
              <a:rPr lang="en-US" smtClean="0"/>
              <a:t>11/18/2017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5EB0803E-E2B7-450A-A6FD-748873953E87}" type="datetime1">
              <a:rPr lang="en-US" smtClean="0"/>
              <a:t>11/18/2017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F8801388-7FF5-419C-8A9E-EB984D2D8EFB}" type="datetime1">
              <a:rPr lang="en-US" smtClean="0"/>
              <a:t>11/18/2017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69000"/>
                <a:hueMod val="108000"/>
                <a:satMod val="164000"/>
                <a:lumMod val="74000"/>
              </a:schemeClr>
              <a:schemeClr val="bg2">
                <a:tint val="96000"/>
                <a:hueMod val="88000"/>
                <a:satMod val="140000"/>
                <a:lumMod val="132000"/>
              </a:schemeClr>
            </a:duotone>
            <a:extLst>
              <a:ext uri="{BEBA8EAE-BF5A-486C-A8C5-ECC9F3942E4B}">
                <a14:imgProps xmlns:a14="http://schemas.microsoft.com/office/drawing/2010/main">
                  <a14:imgLayer r:embed="rId20">
                    <a14:imgEffect>
                      <a14:brightnessContrast bright="-66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9074895-56E1-49F2-93C4-27AE2BC4BD95}" type="datetime1">
              <a:rPr lang="en-US" smtClean="0"/>
              <a:t>11/18/2017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1.tmp"/><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54955" y="2394285"/>
            <a:ext cx="8825658" cy="1471246"/>
          </a:xfrm>
        </p:spPr>
        <p:txBody>
          <a:bodyPr/>
          <a:lstStyle/>
          <a:p>
            <a:pPr algn="ctr"/>
            <a:r>
              <a:rPr lang="en-US" b="1" dirty="0" smtClean="0"/>
              <a:t>D3.JS</a:t>
            </a:r>
            <a:br>
              <a:rPr lang="en-US" b="1" dirty="0" smtClean="0"/>
            </a:br>
            <a:r>
              <a:rPr lang="en-US" dirty="0"/>
              <a:t> </a:t>
            </a:r>
            <a:r>
              <a:rPr lang="en-US" sz="4800" dirty="0" smtClean="0"/>
              <a:t>Visualization of </a:t>
            </a:r>
            <a:r>
              <a:rPr lang="en-US" sz="4800" dirty="0"/>
              <a:t>data</a:t>
            </a:r>
            <a:endParaRPr lang="ru-RU" sz="4800" dirty="0"/>
          </a:p>
        </p:txBody>
      </p:sp>
      <p:sp>
        <p:nvSpPr>
          <p:cNvPr id="3" name="Подзаголовок 2"/>
          <p:cNvSpPr>
            <a:spLocks noGrp="1"/>
          </p:cNvSpPr>
          <p:nvPr>
            <p:ph type="subTitle" idx="1"/>
          </p:nvPr>
        </p:nvSpPr>
        <p:spPr>
          <a:xfrm>
            <a:off x="1154955" y="5396505"/>
            <a:ext cx="8825658" cy="861420"/>
          </a:xfrm>
        </p:spPr>
        <p:txBody>
          <a:bodyPr/>
          <a:lstStyle/>
          <a:p>
            <a:pPr algn="ctr"/>
            <a:r>
              <a:rPr lang="en-US" dirty="0" smtClean="0">
                <a:solidFill>
                  <a:schemeClr val="tx1"/>
                </a:solidFill>
              </a:rPr>
              <a:t>@</a:t>
            </a:r>
            <a:r>
              <a:rPr lang="en-US" dirty="0" smtClean="0">
                <a:solidFill>
                  <a:schemeClr val="tx1"/>
                </a:solidFill>
                <a:latin typeface="Calibri" panose="020F0502020204030204" pitchFamily="34" charset="0"/>
              </a:rPr>
              <a:t>VLADISLAVBARANOV</a:t>
            </a:r>
            <a:endParaRPr lang="ru-RU" dirty="0">
              <a:solidFill>
                <a:schemeClr val="tx1"/>
              </a:solidFill>
              <a:latin typeface="Calibri" panose="020F0502020204030204" pitchFamily="34" charset="0"/>
            </a:endParaRPr>
          </a:p>
        </p:txBody>
      </p:sp>
      <p:sp>
        <p:nvSpPr>
          <p:cNvPr id="4" name="Номер слайда 3"/>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642688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idx="1"/>
          </p:nvPr>
        </p:nvPicPr>
        <p:blipFill rotWithShape="1">
          <a:blip r:embed="rId2"/>
          <a:srcRect l="17884" t="14188" r="18778" b="8626"/>
          <a:stretch/>
        </p:blipFill>
        <p:spPr>
          <a:xfrm>
            <a:off x="2152650" y="1273969"/>
            <a:ext cx="7619999" cy="5223386"/>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78770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rotWithShape="1">
          <a:blip r:embed="rId3"/>
          <a:srcRect l="8853" t="23101" r="33637" b="5380"/>
          <a:stretch/>
        </p:blipFill>
        <p:spPr>
          <a:xfrm>
            <a:off x="1905000" y="1272967"/>
            <a:ext cx="7596041" cy="5313546"/>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11</a:t>
            </a:fld>
            <a:endParaRPr lang="en-US" dirty="0"/>
          </a:p>
        </p:txBody>
      </p:sp>
      <p:sp>
        <p:nvSpPr>
          <p:cNvPr id="6" name="TextBox 5"/>
          <p:cNvSpPr txBox="1"/>
          <p:nvPr/>
        </p:nvSpPr>
        <p:spPr>
          <a:xfrm>
            <a:off x="4118264" y="663306"/>
            <a:ext cx="3863686" cy="400110"/>
          </a:xfrm>
          <a:prstGeom prst="rect">
            <a:avLst/>
          </a:prstGeom>
          <a:noFill/>
        </p:spPr>
        <p:txBody>
          <a:bodyPr wrap="square" rtlCol="0">
            <a:spAutoFit/>
          </a:bodyPr>
          <a:lstStyle/>
          <a:p>
            <a:r>
              <a:rPr lang="en-US" sz="2000" dirty="0" smtClean="0"/>
              <a:t>WE NEED MORE DIAGRAMS</a:t>
            </a:r>
            <a:endParaRPr lang="ru-RU" sz="2000" dirty="0"/>
          </a:p>
        </p:txBody>
      </p:sp>
    </p:spTree>
    <p:extLst>
      <p:ext uri="{BB962C8B-B14F-4D97-AF65-F5344CB8AC3E}">
        <p14:creationId xmlns:p14="http://schemas.microsoft.com/office/powerpoint/2010/main" val="1316422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47817" y="1995768"/>
            <a:ext cx="9404723" cy="1400530"/>
          </a:xfrm>
        </p:spPr>
        <p:txBody>
          <a:bodyPr/>
          <a:lstStyle/>
          <a:p>
            <a:pPr algn="ctr"/>
            <a:r>
              <a:rPr lang="en-US" dirty="0" smtClean="0"/>
              <a:t>PRESENT  TIME</a:t>
            </a:r>
            <a:endParaRPr lang="ru-RU" dirty="0"/>
          </a:p>
        </p:txBody>
      </p:sp>
      <p:sp>
        <p:nvSpPr>
          <p:cNvPr id="4" name="Номер слайда 3"/>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2632207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rotWithShape="1">
          <a:blip r:embed="rId3"/>
          <a:srcRect l="4825" t="12476" r="8333" b="33411"/>
          <a:stretch/>
        </p:blipFill>
        <p:spPr>
          <a:xfrm>
            <a:off x="-3999" y="1249739"/>
            <a:ext cx="12195999" cy="4274761"/>
          </a:xfrm>
          <a:prstGeom prst="rect">
            <a:avLst/>
          </a:prstGeom>
        </p:spPr>
      </p:pic>
      <p:sp>
        <p:nvSpPr>
          <p:cNvPr id="5" name="Номер слайда 4"/>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124120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rotWithShape="1">
          <a:blip r:embed="rId3"/>
          <a:srcRect l="9840" t="17366" r="11116" b="4313"/>
          <a:stretch/>
        </p:blipFill>
        <p:spPr>
          <a:xfrm>
            <a:off x="1414424" y="1263442"/>
            <a:ext cx="8636410" cy="4813508"/>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593332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6F0F28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308349" y="541459"/>
            <a:ext cx="6169025" cy="5706941"/>
          </a:xfrm>
        </p:spPr>
      </p:pic>
      <p:sp>
        <p:nvSpPr>
          <p:cNvPr id="4" name="Номер слайда 3"/>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7653598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idx="1"/>
          </p:nvPr>
        </p:nvPicPr>
        <p:blipFill rotWithShape="1">
          <a:blip r:embed="rId2"/>
          <a:srcRect l="33974" t="11010" r="34485" b="10216"/>
          <a:stretch/>
        </p:blipFill>
        <p:spPr>
          <a:xfrm>
            <a:off x="3752849" y="560953"/>
            <a:ext cx="4314825" cy="6061718"/>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7623610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idx="1"/>
          </p:nvPr>
        </p:nvPicPr>
        <p:blipFill rotWithShape="1">
          <a:blip r:embed="rId2"/>
          <a:srcRect l="18778" t="17139" r="19162" b="16572"/>
          <a:stretch/>
        </p:blipFill>
        <p:spPr>
          <a:xfrm>
            <a:off x="1555012" y="1272351"/>
            <a:ext cx="8646675" cy="5195124"/>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362933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pic>
        <p:nvPicPr>
          <p:cNvPr id="5" name="Объект 4"/>
          <p:cNvPicPr>
            <a:picLocks noGrp="1" noChangeAspect="1"/>
          </p:cNvPicPr>
          <p:nvPr>
            <p:ph idx="1"/>
          </p:nvPr>
        </p:nvPicPr>
        <p:blipFill rotWithShape="1">
          <a:blip r:embed="rId2"/>
          <a:srcRect l="19081" t="25176" r="19949" b="19579"/>
          <a:stretch/>
        </p:blipFill>
        <p:spPr>
          <a:xfrm>
            <a:off x="1000125" y="1264368"/>
            <a:ext cx="9420225" cy="4801276"/>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35897293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2800" dirty="0"/>
              <a:t>https://github.com/mbostock/d3/wiki/Gallery</a:t>
            </a:r>
            <a:br>
              <a:rPr lang="en-US" sz="2800" dirty="0"/>
            </a:br>
            <a:r>
              <a:rPr lang="en-US" sz="2800" dirty="0"/>
              <a:t>&amp;</a:t>
            </a:r>
            <a:br>
              <a:rPr lang="en-US" sz="2800" dirty="0"/>
            </a:br>
            <a:r>
              <a:rPr lang="en-US" sz="2800" dirty="0"/>
              <a:t>http://bl.ocks.org/mbostock</a:t>
            </a:r>
            <a:br>
              <a:rPr lang="en-US" sz="2800" dirty="0"/>
            </a:br>
            <a:endParaRPr lang="ru-RU" sz="2800" dirty="0"/>
          </a:p>
        </p:txBody>
      </p:sp>
      <p:pic>
        <p:nvPicPr>
          <p:cNvPr id="5" name="Объект 4"/>
          <p:cNvPicPr>
            <a:picLocks noGrp="1" noChangeAspect="1"/>
          </p:cNvPicPr>
          <p:nvPr>
            <p:ph idx="1"/>
          </p:nvPr>
        </p:nvPicPr>
        <p:blipFill rotWithShape="1">
          <a:blip r:embed="rId2"/>
          <a:srcRect l="24269" t="13881" r="24780" b="20146"/>
          <a:stretch/>
        </p:blipFill>
        <p:spPr>
          <a:xfrm>
            <a:off x="2229034" y="1923371"/>
            <a:ext cx="6238875" cy="4544105"/>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3687583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47817" y="2005293"/>
            <a:ext cx="9404723" cy="1400530"/>
          </a:xfrm>
        </p:spPr>
        <p:txBody>
          <a:bodyPr/>
          <a:lstStyle/>
          <a:p>
            <a:pPr algn="ctr"/>
            <a:r>
              <a:rPr lang="en-US" dirty="0" smtClean="0">
                <a:solidFill>
                  <a:schemeClr val="tx1"/>
                </a:solidFill>
              </a:rPr>
              <a:t>VISUALIZATION OF DATA</a:t>
            </a:r>
            <a:br>
              <a:rPr lang="en-US" dirty="0" smtClean="0">
                <a:solidFill>
                  <a:schemeClr val="tx1"/>
                </a:solidFill>
              </a:rPr>
            </a:br>
            <a:r>
              <a:rPr lang="en-US" dirty="0" smtClean="0">
                <a:solidFill>
                  <a:schemeClr val="tx1"/>
                </a:solidFill>
              </a:rPr>
              <a:t>IN ANCIENT TIMES</a:t>
            </a:r>
            <a:endParaRPr lang="ru-RU" dirty="0">
              <a:solidFill>
                <a:schemeClr val="tx1"/>
              </a:solidFill>
            </a:endParaRPr>
          </a:p>
        </p:txBody>
      </p:sp>
      <p:sp>
        <p:nvSpPr>
          <p:cNvPr id="4" name="Номер слайда 3"/>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26337873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1361" y="1352653"/>
            <a:ext cx="9404723" cy="1400530"/>
          </a:xfrm>
        </p:spPr>
        <p:txBody>
          <a:bodyPr/>
          <a:lstStyle/>
          <a:p>
            <a:pPr algn="ctr"/>
            <a:r>
              <a:rPr lang="en-US" dirty="0" smtClean="0"/>
              <a:t>D3 Specifics</a:t>
            </a:r>
            <a:endParaRPr lang="ru-RU" dirty="0"/>
          </a:p>
        </p:txBody>
      </p:sp>
      <p:sp>
        <p:nvSpPr>
          <p:cNvPr id="3" name="Объект 2"/>
          <p:cNvSpPr>
            <a:spLocks noGrp="1"/>
          </p:cNvSpPr>
          <p:nvPr>
            <p:ph idx="1"/>
          </p:nvPr>
        </p:nvSpPr>
        <p:spPr>
          <a:xfrm>
            <a:off x="1655762" y="2748701"/>
            <a:ext cx="8946541" cy="4195481"/>
          </a:xfrm>
        </p:spPr>
        <p:txBody>
          <a:bodyPr>
            <a:normAutofit/>
          </a:bodyPr>
          <a:lstStyle/>
          <a:p>
            <a:pPr>
              <a:buFontTx/>
              <a:buChar char="-"/>
            </a:pPr>
            <a:r>
              <a:rPr lang="en-US" sz="2800" dirty="0" smtClean="0"/>
              <a:t>jQuery-style </a:t>
            </a:r>
          </a:p>
          <a:p>
            <a:pPr>
              <a:buFontTx/>
              <a:buChar char="-"/>
            </a:pPr>
            <a:r>
              <a:rPr lang="en-US" sz="2800" dirty="0" smtClean="0"/>
              <a:t>SVG by </a:t>
            </a:r>
            <a:r>
              <a:rPr lang="en-US" sz="2800" dirty="0" err="1" smtClean="0"/>
              <a:t>defolt</a:t>
            </a:r>
            <a:endParaRPr lang="en-US" sz="2800" dirty="0" smtClean="0"/>
          </a:p>
          <a:p>
            <a:pPr>
              <a:buFontTx/>
              <a:buChar char="-"/>
            </a:pPr>
            <a:r>
              <a:rPr lang="en-US" sz="2800" dirty="0" smtClean="0"/>
              <a:t>Data is attached to DOM elements (_data_)</a:t>
            </a:r>
          </a:p>
          <a:p>
            <a:pPr>
              <a:buFontTx/>
              <a:buChar char="-"/>
            </a:pPr>
            <a:r>
              <a:rPr lang="en-US" sz="2800" dirty="0" smtClean="0"/>
              <a:t>Cool &amp; complex math</a:t>
            </a:r>
            <a:endParaRPr lang="ru-RU" sz="2800" dirty="0"/>
          </a:p>
        </p:txBody>
      </p:sp>
      <p:sp>
        <p:nvSpPr>
          <p:cNvPr id="4" name="Номер слайда 3"/>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3177383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8011" y="1351139"/>
            <a:ext cx="9404723" cy="1052232"/>
          </a:xfrm>
        </p:spPr>
        <p:txBody>
          <a:bodyPr/>
          <a:lstStyle/>
          <a:p>
            <a:pPr algn="ctr"/>
            <a:r>
              <a:rPr lang="en-US" dirty="0" smtClean="0"/>
              <a:t>Selections</a:t>
            </a:r>
            <a:endParaRPr lang="ru-RU" dirty="0"/>
          </a:p>
        </p:txBody>
      </p:sp>
      <p:sp>
        <p:nvSpPr>
          <p:cNvPr id="3" name="Объект 2"/>
          <p:cNvSpPr>
            <a:spLocks noGrp="1"/>
          </p:cNvSpPr>
          <p:nvPr>
            <p:ph idx="1"/>
          </p:nvPr>
        </p:nvSpPr>
        <p:spPr>
          <a:xfrm>
            <a:off x="1484312" y="2691094"/>
            <a:ext cx="9831388" cy="2766732"/>
          </a:xfrm>
        </p:spPr>
        <p:txBody>
          <a:bodyPr>
            <a:normAutofit/>
          </a:bodyPr>
          <a:lstStyle/>
          <a:p>
            <a:pPr>
              <a:buFont typeface="Arial" panose="020B0604020202020204" pitchFamily="34" charset="0"/>
              <a:buChar char="•"/>
            </a:pPr>
            <a:r>
              <a:rPr lang="en-US" sz="2800" dirty="0" smtClean="0"/>
              <a:t>CSS </a:t>
            </a:r>
            <a:r>
              <a:rPr lang="en-US" sz="2800" dirty="0"/>
              <a:t>selector </a:t>
            </a:r>
            <a:r>
              <a:rPr lang="en-US" sz="2800" dirty="0" smtClean="0"/>
              <a:t>syntax</a:t>
            </a:r>
          </a:p>
          <a:p>
            <a:pPr>
              <a:buFont typeface="Arial" panose="020B0604020202020204" pitchFamily="34" charset="0"/>
              <a:buChar char="•"/>
            </a:pPr>
            <a:r>
              <a:rPr lang="en-US" sz="2800" dirty="0" smtClean="0"/>
              <a:t>d3.select (selector)</a:t>
            </a:r>
          </a:p>
          <a:p>
            <a:pPr>
              <a:buFont typeface="Arial" panose="020B0604020202020204" pitchFamily="34" charset="0"/>
              <a:buChar char="•"/>
            </a:pPr>
            <a:r>
              <a:rPr lang="en-US" sz="2800" dirty="0" smtClean="0"/>
              <a:t>d3.selectAll (selector)</a:t>
            </a:r>
          </a:p>
          <a:p>
            <a:pPr>
              <a:buFont typeface="Arial" panose="020B0604020202020204" pitchFamily="34" charset="0"/>
              <a:buChar char="•"/>
            </a:pPr>
            <a:r>
              <a:rPr lang="en-US" sz="2800" dirty="0" smtClean="0"/>
              <a:t>Selection methods: </a:t>
            </a:r>
            <a:r>
              <a:rPr lang="en-US" sz="2800" dirty="0" err="1" smtClean="0"/>
              <a:t>attr</a:t>
            </a:r>
            <a:r>
              <a:rPr lang="en-US" sz="2800" dirty="0" smtClean="0"/>
              <a:t>(), style(), property(), classed(), text(), html(), append(), insert(), remove() </a:t>
            </a:r>
            <a:endParaRPr lang="en-US" sz="2800" dirty="0"/>
          </a:p>
          <a:p>
            <a:pPr>
              <a:buFont typeface="Arial" panose="020B0604020202020204" pitchFamily="34" charset="0"/>
              <a:buChar char="•"/>
            </a:pPr>
            <a:endParaRPr lang="en-US" sz="2800" dirty="0" smtClean="0"/>
          </a:p>
          <a:p>
            <a:pPr marL="0" indent="0">
              <a:buNone/>
            </a:pPr>
            <a:endParaRPr lang="ru-RU" sz="2800" dirty="0"/>
          </a:p>
        </p:txBody>
      </p:sp>
      <p:sp>
        <p:nvSpPr>
          <p:cNvPr id="4" name="Номер слайда 3"/>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5167866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5130" y="1352653"/>
            <a:ext cx="9404723" cy="1400530"/>
          </a:xfrm>
        </p:spPr>
        <p:txBody>
          <a:bodyPr/>
          <a:lstStyle/>
          <a:p>
            <a:pPr algn="ctr"/>
            <a:r>
              <a:rPr lang="en-US" dirty="0" smtClean="0"/>
              <a:t>DATA</a:t>
            </a:r>
            <a:endParaRPr lang="ru-RU" dirty="0"/>
          </a:p>
        </p:txBody>
      </p:sp>
      <p:sp>
        <p:nvSpPr>
          <p:cNvPr id="3" name="Объект 2"/>
          <p:cNvSpPr>
            <a:spLocks noGrp="1"/>
          </p:cNvSpPr>
          <p:nvPr>
            <p:ph idx="1"/>
          </p:nvPr>
        </p:nvSpPr>
        <p:spPr>
          <a:xfrm>
            <a:off x="3151187" y="2753183"/>
            <a:ext cx="8946541" cy="1728507"/>
          </a:xfrm>
        </p:spPr>
        <p:txBody>
          <a:bodyPr>
            <a:normAutofit/>
          </a:bodyPr>
          <a:lstStyle/>
          <a:p>
            <a:pPr>
              <a:buFont typeface="Arial" panose="020B0604020202020204" pitchFamily="34" charset="0"/>
              <a:buChar char="•"/>
            </a:pPr>
            <a:r>
              <a:rPr lang="en-US" sz="2800" dirty="0" smtClean="0"/>
              <a:t>Inline data (Array)</a:t>
            </a:r>
          </a:p>
          <a:p>
            <a:pPr>
              <a:buFont typeface="Arial" panose="020B0604020202020204" pitchFamily="34" charset="0"/>
              <a:buChar char="•"/>
            </a:pPr>
            <a:r>
              <a:rPr lang="en-US" sz="2800" dirty="0" smtClean="0"/>
              <a:t>JSON</a:t>
            </a:r>
          </a:p>
          <a:p>
            <a:pPr>
              <a:buFont typeface="Arial" panose="020B0604020202020204" pitchFamily="34" charset="0"/>
              <a:buChar char="•"/>
            </a:pPr>
            <a:r>
              <a:rPr lang="en-US" sz="2800" dirty="0" smtClean="0"/>
              <a:t>CSV</a:t>
            </a:r>
            <a:endParaRPr lang="ru-RU" sz="2800" dirty="0"/>
          </a:p>
        </p:txBody>
      </p:sp>
      <p:sp>
        <p:nvSpPr>
          <p:cNvPr id="4" name="Номер слайда 3"/>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327008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03312" y="1352654"/>
            <a:ext cx="9404723" cy="1400530"/>
          </a:xfrm>
        </p:spPr>
        <p:txBody>
          <a:bodyPr/>
          <a:lstStyle/>
          <a:p>
            <a:pPr algn="ctr"/>
            <a:r>
              <a:rPr lang="en-US" dirty="0"/>
              <a:t>Technical principles</a:t>
            </a:r>
            <a:br>
              <a:rPr lang="en-US" dirty="0"/>
            </a:br>
            <a:endParaRPr lang="ru-RU" dirty="0"/>
          </a:p>
        </p:txBody>
      </p:sp>
      <p:sp>
        <p:nvSpPr>
          <p:cNvPr id="3" name="Объект 2"/>
          <p:cNvSpPr>
            <a:spLocks noGrp="1"/>
          </p:cNvSpPr>
          <p:nvPr>
            <p:ph idx="1"/>
          </p:nvPr>
        </p:nvSpPr>
        <p:spPr>
          <a:xfrm>
            <a:off x="2503487" y="2753184"/>
            <a:ext cx="8946541" cy="2290482"/>
          </a:xfrm>
        </p:spPr>
        <p:txBody>
          <a:bodyPr>
            <a:normAutofit/>
          </a:bodyPr>
          <a:lstStyle/>
          <a:p>
            <a:pPr>
              <a:buFont typeface="Arial" panose="020B0604020202020204" pitchFamily="34" charset="0"/>
              <a:buChar char="•"/>
            </a:pPr>
            <a:r>
              <a:rPr lang="en-US" sz="2800" dirty="0"/>
              <a:t>Selections</a:t>
            </a:r>
          </a:p>
          <a:p>
            <a:pPr>
              <a:buFont typeface="Arial" panose="020B0604020202020204" pitchFamily="34" charset="0"/>
              <a:buChar char="•"/>
            </a:pPr>
            <a:r>
              <a:rPr lang="en-US" sz="2800" dirty="0"/>
              <a:t>Transitions</a:t>
            </a:r>
          </a:p>
          <a:p>
            <a:pPr>
              <a:buFont typeface="Arial" panose="020B0604020202020204" pitchFamily="34" charset="0"/>
              <a:buChar char="•"/>
            </a:pPr>
            <a:r>
              <a:rPr lang="en-US" sz="2800" dirty="0"/>
              <a:t>Data-binding</a:t>
            </a:r>
          </a:p>
          <a:p>
            <a:pPr>
              <a:buFont typeface="Arial" panose="020B0604020202020204" pitchFamily="34" charset="0"/>
              <a:buChar char="•"/>
            </a:pPr>
            <a:endParaRPr lang="ru-RU" sz="2800" dirty="0"/>
          </a:p>
        </p:txBody>
      </p:sp>
      <p:sp>
        <p:nvSpPr>
          <p:cNvPr id="4" name="Номер слайда 3"/>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729363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836" y="1352653"/>
            <a:ext cx="9404723" cy="1400530"/>
          </a:xfrm>
        </p:spPr>
        <p:txBody>
          <a:bodyPr/>
          <a:lstStyle/>
          <a:p>
            <a:pPr algn="ctr"/>
            <a:r>
              <a:rPr lang="en-US" sz="4400" dirty="0"/>
              <a:t>Selections</a:t>
            </a:r>
            <a:br>
              <a:rPr lang="en-US" sz="4400" dirty="0"/>
            </a:br>
            <a:endParaRPr lang="ru-RU" dirty="0"/>
          </a:p>
        </p:txBody>
      </p:sp>
      <p:pic>
        <p:nvPicPr>
          <p:cNvPr id="5" name="Объект 4"/>
          <p:cNvPicPr>
            <a:picLocks noGrp="1" noChangeAspect="1"/>
          </p:cNvPicPr>
          <p:nvPr>
            <p:ph idx="1"/>
          </p:nvPr>
        </p:nvPicPr>
        <p:blipFill rotWithShape="1">
          <a:blip r:embed="rId3"/>
          <a:srcRect l="10778" t="40295" r="46900" b="50624"/>
          <a:stretch/>
        </p:blipFill>
        <p:spPr>
          <a:xfrm>
            <a:off x="1019176" y="3076575"/>
            <a:ext cx="9707335" cy="1171575"/>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764833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5161" y="1293531"/>
            <a:ext cx="9404723" cy="1400530"/>
          </a:xfrm>
        </p:spPr>
        <p:txBody>
          <a:bodyPr/>
          <a:lstStyle/>
          <a:p>
            <a:pPr algn="ctr"/>
            <a:r>
              <a:rPr lang="en-US" dirty="0"/>
              <a:t>Transitions</a:t>
            </a:r>
            <a:r>
              <a:rPr lang="en-US" b="1" dirty="0"/>
              <a:t/>
            </a:r>
            <a:br>
              <a:rPr lang="en-US" b="1" dirty="0"/>
            </a:br>
            <a:endParaRPr lang="ru-RU" dirty="0"/>
          </a:p>
        </p:txBody>
      </p:sp>
      <p:pic>
        <p:nvPicPr>
          <p:cNvPr id="5" name="Объект 4"/>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26000"/>
                    </a14:imgEffect>
                    <a14:imgEffect>
                      <a14:brightnessContrast contrast="14000"/>
                    </a14:imgEffect>
                  </a14:imgLayer>
                </a14:imgProps>
              </a:ext>
            </a:extLst>
          </a:blip>
          <a:srcRect l="10438" t="63535" r="48362" b="24362"/>
          <a:stretch/>
        </p:blipFill>
        <p:spPr>
          <a:xfrm>
            <a:off x="905209" y="2694061"/>
            <a:ext cx="9866430" cy="1630290"/>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2071755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586068"/>
            <a:ext cx="9404723" cy="1400530"/>
          </a:xfrm>
        </p:spPr>
        <p:txBody>
          <a:bodyPr/>
          <a:lstStyle/>
          <a:p>
            <a:pPr algn="ctr"/>
            <a:r>
              <a:rPr lang="en-US" dirty="0" smtClean="0"/>
              <a:t>Data-binding</a:t>
            </a:r>
            <a:endParaRPr lang="ru-RU" dirty="0"/>
          </a:p>
        </p:txBody>
      </p:sp>
      <p:pic>
        <p:nvPicPr>
          <p:cNvPr id="5" name="Объект 4"/>
          <p:cNvPicPr>
            <a:picLocks noGrp="1" noChangeAspect="1"/>
          </p:cNvPicPr>
          <p:nvPr>
            <p:ph idx="1"/>
          </p:nvPr>
        </p:nvPicPr>
        <p:blipFill rotWithShape="1">
          <a:blip r:embed="rId3"/>
          <a:srcRect l="10265" t="48550" r="36450" b="14882"/>
          <a:stretch/>
        </p:blipFill>
        <p:spPr>
          <a:xfrm>
            <a:off x="465022" y="1704975"/>
            <a:ext cx="10659042" cy="4114800"/>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3967199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smtClean="0"/>
              <a:t>Layouts</a:t>
            </a:r>
            <a:endParaRPr lang="ru-RU" dirty="0"/>
          </a:p>
        </p:txBody>
      </p:sp>
      <p:pic>
        <p:nvPicPr>
          <p:cNvPr id="5" name="Объект 4"/>
          <p:cNvPicPr>
            <a:picLocks noGrp="1" noChangeAspect="1"/>
          </p:cNvPicPr>
          <p:nvPr>
            <p:ph idx="1"/>
          </p:nvPr>
        </p:nvPicPr>
        <p:blipFill rotWithShape="1">
          <a:blip r:embed="rId2"/>
          <a:srcRect l="18403" t="18628" r="19055" b="12711"/>
          <a:stretch/>
        </p:blipFill>
        <p:spPr>
          <a:xfrm>
            <a:off x="1219199" y="1272951"/>
            <a:ext cx="8399915" cy="5187206"/>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11867514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smtClean="0"/>
              <a:t>Streamgraph</a:t>
            </a:r>
            <a:endParaRPr lang="ru-RU" dirty="0"/>
          </a:p>
        </p:txBody>
      </p:sp>
      <p:pic>
        <p:nvPicPr>
          <p:cNvPr id="5" name="Объект 4"/>
          <p:cNvPicPr>
            <a:picLocks noGrp="1" noChangeAspect="1"/>
          </p:cNvPicPr>
          <p:nvPr>
            <p:ph idx="1"/>
          </p:nvPr>
        </p:nvPicPr>
        <p:blipFill rotWithShape="1">
          <a:blip r:embed="rId3"/>
          <a:srcRect l="19673" t="30533" r="20437" b="13621"/>
          <a:stretch/>
        </p:blipFill>
        <p:spPr>
          <a:xfrm>
            <a:off x="649597" y="1285874"/>
            <a:ext cx="9787944" cy="5133975"/>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40375564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smtClean="0"/>
              <a:t>Hierarchical  Edge  Building</a:t>
            </a:r>
            <a:endParaRPr lang="ru-RU" dirty="0"/>
          </a:p>
        </p:txBody>
      </p:sp>
      <p:pic>
        <p:nvPicPr>
          <p:cNvPr id="5" name="Объект 4"/>
          <p:cNvPicPr>
            <a:picLocks noGrp="1" noChangeAspect="1"/>
          </p:cNvPicPr>
          <p:nvPr>
            <p:ph idx="1"/>
          </p:nvPr>
        </p:nvPicPr>
        <p:blipFill rotWithShape="1">
          <a:blip r:embed="rId2"/>
          <a:srcRect l="23886" t="22134" r="24269" b="10216"/>
          <a:stretch/>
        </p:blipFill>
        <p:spPr>
          <a:xfrm>
            <a:off x="1771650" y="1278037"/>
            <a:ext cx="7200899" cy="5285391"/>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157227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pic>
        <p:nvPicPr>
          <p:cNvPr id="5" name="Объект 4"/>
          <p:cNvPicPr>
            <a:picLocks noGrp="1" noChangeAspect="1"/>
          </p:cNvPicPr>
          <p:nvPr>
            <p:ph idx="1"/>
          </p:nvPr>
        </p:nvPicPr>
        <p:blipFill rotWithShape="1">
          <a:blip r:embed="rId2"/>
          <a:srcRect l="19545" t="15837" r="20821" b="10633"/>
          <a:stretch/>
        </p:blipFill>
        <p:spPr>
          <a:xfrm>
            <a:off x="2257424" y="1276808"/>
            <a:ext cx="7429502" cy="5170424"/>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334528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err="1" smtClean="0"/>
              <a:t>Treemap</a:t>
            </a:r>
            <a:endParaRPr lang="ru-RU" dirty="0"/>
          </a:p>
        </p:txBody>
      </p:sp>
      <p:pic>
        <p:nvPicPr>
          <p:cNvPr id="5" name="Объект 4"/>
          <p:cNvPicPr>
            <a:picLocks noGrp="1" noChangeAspect="1"/>
          </p:cNvPicPr>
          <p:nvPr>
            <p:ph idx="1"/>
          </p:nvPr>
        </p:nvPicPr>
        <p:blipFill rotWithShape="1">
          <a:blip r:embed="rId2"/>
          <a:srcRect l="19290" t="28491" r="20566" b="16345"/>
          <a:stretch/>
        </p:blipFill>
        <p:spPr>
          <a:xfrm>
            <a:off x="584907" y="1276350"/>
            <a:ext cx="9840261" cy="5076825"/>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6567572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sz="2800" dirty="0"/>
              <a:t>Best D3.js Books For Teaching Yourself Data Visualization with JavaScript</a:t>
            </a:r>
          </a:p>
        </p:txBody>
      </p:sp>
      <p:pic>
        <p:nvPicPr>
          <p:cNvPr id="6" name="Объект 5"/>
          <p:cNvPicPr>
            <a:picLocks noGrp="1" noChangeAspect="1"/>
          </p:cNvPicPr>
          <p:nvPr>
            <p:ph sz="half" idx="1"/>
          </p:nvPr>
        </p:nvPicPr>
        <p:blipFill rotWithShape="1">
          <a:blip r:embed="rId3"/>
          <a:srcRect l="15387" t="21343" r="58084" b="17313"/>
          <a:stretch/>
        </p:blipFill>
        <p:spPr>
          <a:xfrm>
            <a:off x="7848600" y="2017992"/>
            <a:ext cx="3009900" cy="3914776"/>
          </a:xfrm>
          <a:prstGeom prst="rect">
            <a:avLst/>
          </a:prstGeom>
        </p:spPr>
      </p:pic>
      <p:pic>
        <p:nvPicPr>
          <p:cNvPr id="7" name="Объект 6"/>
          <p:cNvPicPr>
            <a:picLocks noGrp="1" noChangeAspect="1"/>
          </p:cNvPicPr>
          <p:nvPr>
            <p:ph sz="half" idx="2"/>
          </p:nvPr>
        </p:nvPicPr>
        <p:blipFill rotWithShape="1">
          <a:blip r:embed="rId4"/>
          <a:srcRect l="33322" t="13303" r="36361" b="18597"/>
          <a:stretch/>
        </p:blipFill>
        <p:spPr>
          <a:xfrm>
            <a:off x="4210049" y="2017992"/>
            <a:ext cx="3098325" cy="3914776"/>
          </a:xfrm>
          <a:prstGeom prst="rect">
            <a:avLst/>
          </a:prstGeom>
        </p:spPr>
      </p:pic>
      <p:sp>
        <p:nvSpPr>
          <p:cNvPr id="5" name="Номер слайда 4"/>
          <p:cNvSpPr>
            <a:spLocks noGrp="1"/>
          </p:cNvSpPr>
          <p:nvPr>
            <p:ph type="sldNum" sz="quarter" idx="12"/>
          </p:nvPr>
        </p:nvSpPr>
        <p:spPr/>
        <p:txBody>
          <a:bodyPr/>
          <a:lstStyle/>
          <a:p>
            <a:fld id="{D57F1E4F-1CFF-5643-939E-02111984F565}" type="slidenum">
              <a:rPr lang="en-US" smtClean="0"/>
              <a:t>31</a:t>
            </a:fld>
            <a:endParaRPr lang="en-US" dirty="0"/>
          </a:p>
        </p:txBody>
      </p:sp>
      <p:pic>
        <p:nvPicPr>
          <p:cNvPr id="8" name="Рисунок 7" descr="D3.js By Example: Michael Heydt: 9781785280085: Amazon.com: Books - Mozilla Firefox"/>
          <p:cNvPicPr>
            <a:picLocks noChangeAspect="1"/>
          </p:cNvPicPr>
          <p:nvPr/>
        </p:nvPicPr>
        <p:blipFill rotWithShape="1">
          <a:blip r:embed="rId5">
            <a:extLst>
              <a:ext uri="{28A0092B-C50C-407E-A947-70E740481C1C}">
                <a14:useLocalDpi xmlns:a14="http://schemas.microsoft.com/office/drawing/2010/main" val="0"/>
              </a:ext>
            </a:extLst>
          </a:blip>
          <a:srcRect l="33641" t="15208" r="36172" b="17188"/>
          <a:stretch/>
        </p:blipFill>
        <p:spPr>
          <a:xfrm>
            <a:off x="535359" y="2017992"/>
            <a:ext cx="3204726" cy="3914776"/>
          </a:xfrm>
          <a:prstGeom prst="rect">
            <a:avLst/>
          </a:prstGeom>
        </p:spPr>
      </p:pic>
    </p:spTree>
    <p:extLst>
      <p:ext uri="{BB962C8B-B14F-4D97-AF65-F5344CB8AC3E}">
        <p14:creationId xmlns:p14="http://schemas.microsoft.com/office/powerpoint/2010/main" val="42046404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95725" y="1290917"/>
            <a:ext cx="4219575" cy="3385857"/>
          </a:xfrm>
        </p:spPr>
        <p:txBody>
          <a:bodyPr/>
          <a:lstStyle/>
          <a:p>
            <a:r>
              <a:rPr lang="en-US" sz="5400" dirty="0" smtClean="0"/>
              <a:t>    Total:</a:t>
            </a:r>
            <a:r>
              <a:rPr lang="en-US" sz="5400" dirty="0"/>
              <a:t/>
            </a:r>
            <a:br>
              <a:rPr lang="en-US" sz="5400" dirty="0"/>
            </a:br>
            <a:r>
              <a:rPr lang="en-US" sz="3600" dirty="0"/>
              <a:t/>
            </a:r>
            <a:br>
              <a:rPr lang="en-US" sz="3600" dirty="0"/>
            </a:br>
            <a:r>
              <a:rPr lang="en-US" sz="5400" dirty="0" smtClean="0"/>
              <a:t>- just</a:t>
            </a:r>
            <a:r>
              <a:rPr lang="en-US" sz="5400" dirty="0"/>
              <a:t/>
            </a:r>
            <a:br>
              <a:rPr lang="en-US" sz="5400" dirty="0"/>
            </a:br>
            <a:r>
              <a:rPr lang="en-US" sz="5400" dirty="0" smtClean="0"/>
              <a:t>- fast</a:t>
            </a:r>
            <a:r>
              <a:rPr lang="en-US" sz="5400" dirty="0"/>
              <a:t/>
            </a:r>
            <a:br>
              <a:rPr lang="en-US" sz="5400" dirty="0"/>
            </a:br>
            <a:r>
              <a:rPr lang="en-US" sz="5400" dirty="0" smtClean="0"/>
              <a:t>- beautiful</a:t>
            </a:r>
            <a:endParaRPr lang="ru-RU" sz="5400" dirty="0"/>
          </a:p>
        </p:txBody>
      </p:sp>
      <p:sp>
        <p:nvSpPr>
          <p:cNvPr id="4" name="Номер слайда 3"/>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3708074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75086" y="2114195"/>
            <a:ext cx="9404723" cy="1400530"/>
          </a:xfrm>
        </p:spPr>
        <p:txBody>
          <a:bodyPr/>
          <a:lstStyle/>
          <a:p>
            <a:r>
              <a:rPr lang="en-US" dirty="0" smtClean="0"/>
              <a:t>THANKS!</a:t>
            </a:r>
            <a:endParaRPr lang="ru-RU" dirty="0"/>
          </a:p>
        </p:txBody>
      </p:sp>
      <p:sp>
        <p:nvSpPr>
          <p:cNvPr id="3" name="Объект 2"/>
          <p:cNvSpPr>
            <a:spLocks noGrp="1"/>
          </p:cNvSpPr>
          <p:nvPr>
            <p:ph idx="1"/>
          </p:nvPr>
        </p:nvSpPr>
        <p:spPr>
          <a:xfrm>
            <a:off x="3484562" y="5596218"/>
            <a:ext cx="8946541" cy="718857"/>
          </a:xfrm>
        </p:spPr>
        <p:txBody>
          <a:bodyPr/>
          <a:lstStyle/>
          <a:p>
            <a:pPr marL="0" indent="0">
              <a:buNone/>
            </a:pPr>
            <a:r>
              <a:rPr lang="en-US" dirty="0" smtClean="0"/>
              <a:t>@VLADISLAVBARANOV</a:t>
            </a:r>
            <a:endParaRPr lang="ru-RU" dirty="0"/>
          </a:p>
        </p:txBody>
      </p:sp>
      <p:sp>
        <p:nvSpPr>
          <p:cNvPr id="4" name="Номер слайда 3"/>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1881774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idx="1"/>
          </p:nvPr>
        </p:nvPicPr>
        <p:blipFill rotWithShape="1">
          <a:blip r:embed="rId2"/>
          <a:srcRect l="21971" t="16459" r="23503" b="8400"/>
          <a:stretch/>
        </p:blipFill>
        <p:spPr>
          <a:xfrm>
            <a:off x="2695575" y="1275659"/>
            <a:ext cx="6648450" cy="5153717"/>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1604237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rotWithShape="1">
          <a:blip r:embed="rId2"/>
          <a:srcRect l="28356" t="18275" r="29250" b="8172"/>
          <a:stretch/>
        </p:blipFill>
        <p:spPr>
          <a:xfrm>
            <a:off x="3514724" y="1279678"/>
            <a:ext cx="5276851" cy="5149698"/>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207494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idx="1"/>
          </p:nvPr>
        </p:nvPicPr>
        <p:blipFill rotWithShape="1">
          <a:blip r:embed="rId2"/>
          <a:srcRect l="16608" t="15323" r="17501" b="7492"/>
          <a:stretch/>
        </p:blipFill>
        <p:spPr>
          <a:xfrm>
            <a:off x="1771650" y="1269934"/>
            <a:ext cx="7914140" cy="5214745"/>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2550508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idx="1"/>
          </p:nvPr>
        </p:nvPicPr>
        <p:blipFill rotWithShape="1">
          <a:blip r:embed="rId3"/>
          <a:srcRect l="18203" t="30064" r="17052" b="12728"/>
          <a:stretch/>
        </p:blipFill>
        <p:spPr>
          <a:xfrm>
            <a:off x="847725" y="1276350"/>
            <a:ext cx="9582150" cy="4762500"/>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173448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14492" y="2005293"/>
            <a:ext cx="9404723" cy="1400530"/>
          </a:xfrm>
        </p:spPr>
        <p:txBody>
          <a:bodyPr/>
          <a:lstStyle/>
          <a:p>
            <a:pPr algn="ctr"/>
            <a:r>
              <a:rPr lang="en-US" dirty="0" smtClean="0"/>
              <a:t>VISUALIZATION  OF  DATA</a:t>
            </a:r>
            <a:br>
              <a:rPr lang="en-US" dirty="0" smtClean="0"/>
            </a:br>
            <a:r>
              <a:rPr lang="en-US" dirty="0" smtClean="0"/>
              <a:t>NOT  SO  LONG  AGO</a:t>
            </a:r>
            <a:endParaRPr lang="ru-RU" dirty="0"/>
          </a:p>
        </p:txBody>
      </p:sp>
      <p:sp>
        <p:nvSpPr>
          <p:cNvPr id="4" name="Номер слайда 3"/>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335588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idx="1"/>
          </p:nvPr>
        </p:nvPicPr>
        <p:blipFill rotWithShape="1">
          <a:blip r:embed="rId3"/>
          <a:srcRect l="18381" t="23023" r="19164" b="10156"/>
          <a:stretch/>
        </p:blipFill>
        <p:spPr>
          <a:xfrm>
            <a:off x="1591809" y="1266826"/>
            <a:ext cx="8609878" cy="5181600"/>
          </a:xfrm>
          <a:prstGeom prst="rect">
            <a:avLst/>
          </a:prstGeom>
        </p:spPr>
      </p:pic>
      <p:sp>
        <p:nvSpPr>
          <p:cNvPr id="4" name="Номер слайда 3"/>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36216017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1478</TotalTime>
  <Words>617</Words>
  <Application>Microsoft Office PowerPoint</Application>
  <PresentationFormat>Широкоэкранный</PresentationFormat>
  <Paragraphs>113</Paragraphs>
  <Slides>33</Slides>
  <Notes>16</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33</vt:i4>
      </vt:variant>
    </vt:vector>
  </HeadingPairs>
  <TitlesOfParts>
    <vt:vector size="38" baseType="lpstr">
      <vt:lpstr>Arial</vt:lpstr>
      <vt:lpstr>Calibri</vt:lpstr>
      <vt:lpstr>Century Gothic</vt:lpstr>
      <vt:lpstr>Wingdings 3</vt:lpstr>
      <vt:lpstr>Ион</vt:lpstr>
      <vt:lpstr>D3.JS  Visualization of data</vt:lpstr>
      <vt:lpstr>VISUALIZATION OF DATA IN ANCIENT TIMES</vt:lpstr>
      <vt:lpstr>Презентация PowerPoint</vt:lpstr>
      <vt:lpstr>Презентация PowerPoint</vt:lpstr>
      <vt:lpstr>Презентация PowerPoint</vt:lpstr>
      <vt:lpstr>Презентация PowerPoint</vt:lpstr>
      <vt:lpstr>Презентация PowerPoint</vt:lpstr>
      <vt:lpstr>VISUALIZATION  OF  DATA NOT  SO  LONG  AGO</vt:lpstr>
      <vt:lpstr>Презентация PowerPoint</vt:lpstr>
      <vt:lpstr>Презентация PowerPoint</vt:lpstr>
      <vt:lpstr>Презентация PowerPoint</vt:lpstr>
      <vt:lpstr>PRESENT  TIME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https://github.com/mbostock/d3/wiki/Gallery &amp; http://bl.ocks.org/mbostock </vt:lpstr>
      <vt:lpstr>D3 Specifics</vt:lpstr>
      <vt:lpstr>Selections</vt:lpstr>
      <vt:lpstr>DATA</vt:lpstr>
      <vt:lpstr>Technical principles </vt:lpstr>
      <vt:lpstr>Selections </vt:lpstr>
      <vt:lpstr>Transitions </vt:lpstr>
      <vt:lpstr>Data-binding</vt:lpstr>
      <vt:lpstr>Layouts</vt:lpstr>
      <vt:lpstr>Streamgraph</vt:lpstr>
      <vt:lpstr>Hierarchical  Edge  Building</vt:lpstr>
      <vt:lpstr>Treemap</vt:lpstr>
      <vt:lpstr>Best D3.js Books For Teaching Yourself Data Visualization with JavaScript</vt:lpstr>
      <vt:lpstr>    Total:  - just - fast - beautiful</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c:title>
  <dc:creator>meizu</dc:creator>
  <cp:lastModifiedBy>meizu</cp:lastModifiedBy>
  <cp:revision>35</cp:revision>
  <dcterms:created xsi:type="dcterms:W3CDTF">2017-11-18T20:08:34Z</dcterms:created>
  <dcterms:modified xsi:type="dcterms:W3CDTF">2017-11-19T20:13:04Z</dcterms:modified>
</cp:coreProperties>
</file>